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se_000\Documents\VAMPIRES\postcode2016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/>
              <a:t>Vampires</a:t>
            </a:r>
            <a:r>
              <a:rPr lang="en-AU" baseline="0"/>
              <a:t> </a:t>
            </a:r>
            <a:r>
              <a:rPr lang="en-AU"/>
              <a:t>Split by Postcode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Sheet1!$C$17</c:f>
              <c:strCache>
                <c:ptCount val="1"/>
                <c:pt idx="0">
                  <c:v>Number</c:v>
                </c:pt>
              </c:strCache>
            </c:strRef>
          </c:tx>
          <c:explosion val="25"/>
          <c:dLbls>
            <c:dLbl>
              <c:idx val="1"/>
              <c:delete val="1"/>
            </c:dLbl>
            <c:dLbl>
              <c:idx val="6"/>
              <c:layout>
                <c:manualLayout>
                  <c:x val="-6.4115663257184527E-3"/>
                  <c:y val="3.69993582783612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1770833333333333"/>
                  <c:y val="0.109255249343832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Sheet1!$B$18:$B$31</c:f>
              <c:strCache>
                <c:ptCount val="14"/>
                <c:pt idx="0">
                  <c:v>Caulfield</c:v>
                </c:pt>
                <c:pt idx="1">
                  <c:v>Glen Huntly Carnegie</c:v>
                </c:pt>
                <c:pt idx="2">
                  <c:v>Bentleigh East</c:v>
                </c:pt>
                <c:pt idx="3">
                  <c:v>St Kilda</c:v>
                </c:pt>
                <c:pt idx="4">
                  <c:v>Elwood</c:v>
                </c:pt>
                <c:pt idx="5">
                  <c:v>Elsternwick</c:v>
                </c:pt>
                <c:pt idx="6">
                  <c:v>Brighton</c:v>
                </c:pt>
                <c:pt idx="7">
                  <c:v>Brighton East</c:v>
                </c:pt>
                <c:pt idx="8">
                  <c:v>Hampton</c:v>
                </c:pt>
                <c:pt idx="9">
                  <c:v>Highett</c:v>
                </c:pt>
                <c:pt idx="10">
                  <c:v>Sandringham</c:v>
                </c:pt>
                <c:pt idx="11">
                  <c:v>Beaumaris</c:v>
                </c:pt>
                <c:pt idx="12">
                  <c:v>Bentleigh</c:v>
                </c:pt>
                <c:pt idx="13">
                  <c:v>Other</c:v>
                </c:pt>
              </c:strCache>
            </c:strRef>
          </c:cat>
          <c:val>
            <c:numRef>
              <c:f>Sheet1!$C$18:$C$31</c:f>
              <c:numCache>
                <c:formatCode>General</c:formatCode>
                <c:ptCount val="14"/>
                <c:pt idx="0">
                  <c:v>23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57</c:v>
                </c:pt>
                <c:pt idx="6">
                  <c:v>243</c:v>
                </c:pt>
                <c:pt idx="7">
                  <c:v>216</c:v>
                </c:pt>
                <c:pt idx="8">
                  <c:v>35</c:v>
                </c:pt>
                <c:pt idx="9">
                  <c:v>8</c:v>
                </c:pt>
                <c:pt idx="10">
                  <c:v>5</c:v>
                </c:pt>
                <c:pt idx="11">
                  <c:v>5</c:v>
                </c:pt>
                <c:pt idx="12">
                  <c:v>71</c:v>
                </c:pt>
                <c:pt idx="1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28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656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3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07224"/>
            <a:ext cx="1512168" cy="9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0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57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43908"/>
            <a:ext cx="1512168" cy="9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07224"/>
            <a:ext cx="1512168" cy="9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3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707224"/>
            <a:ext cx="1512168" cy="9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0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32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55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55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14473-1F5A-4383-A99D-05FF37B1E317}" type="datetimeFigureOut">
              <a:rPr lang="en-AU" smtClean="0"/>
              <a:t>8/11/2016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BB5B-2A8B-4300-AF75-8133FF5AD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894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Elsternwick Park North Redevelopment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Ian Jensen-Muir</a:t>
            </a:r>
          </a:p>
          <a:p>
            <a:r>
              <a:rPr lang="en-AU" dirty="0" smtClean="0"/>
              <a:t>East Brighton Vampires Junior FC </a:t>
            </a:r>
          </a:p>
          <a:p>
            <a:r>
              <a:rPr lang="en-AU" dirty="0" smtClean="0"/>
              <a:t>President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6632"/>
            <a:ext cx="3096344" cy="204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7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East Brighton Vampires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 smtClean="0"/>
              <a:t>723 registered </a:t>
            </a:r>
            <a:r>
              <a:rPr lang="en-AU" dirty="0" smtClean="0"/>
              <a:t>players </a:t>
            </a:r>
          </a:p>
          <a:p>
            <a:pPr lvl="1"/>
            <a:r>
              <a:rPr lang="en-AU" dirty="0" smtClean="0"/>
              <a:t>plus a further 170+ kids at East Brighton Auskick</a:t>
            </a:r>
            <a:endParaRPr lang="en-AU" dirty="0" smtClean="0"/>
          </a:p>
          <a:p>
            <a:r>
              <a:rPr lang="en-AU" dirty="0" smtClean="0"/>
              <a:t>29 teams</a:t>
            </a:r>
          </a:p>
          <a:p>
            <a:r>
              <a:rPr lang="en-AU" dirty="0" smtClean="0"/>
              <a:t>26 clubs in the </a:t>
            </a:r>
            <a:r>
              <a:rPr lang="en-AU" dirty="0" smtClean="0"/>
              <a:t>league – so all kids benefit from the use effectively doubling the number of </a:t>
            </a:r>
            <a:r>
              <a:rPr lang="en-AU" smtClean="0"/>
              <a:t>players using the ovals </a:t>
            </a:r>
            <a:endParaRPr lang="en-AU" dirty="0" smtClean="0"/>
          </a:p>
          <a:p>
            <a:r>
              <a:rPr lang="en-AU" dirty="0" smtClean="0"/>
              <a:t>local </a:t>
            </a:r>
            <a:r>
              <a:rPr lang="en-AU" dirty="0" smtClean="0"/>
              <a:t>bayside children</a:t>
            </a:r>
          </a:p>
          <a:p>
            <a:r>
              <a:rPr lang="en-AU" dirty="0" smtClean="0"/>
              <a:t>Aligned with the Elsternwick </a:t>
            </a:r>
            <a:r>
              <a:rPr lang="en-AU" dirty="0" err="1" smtClean="0"/>
              <a:t>Auskick</a:t>
            </a:r>
            <a:r>
              <a:rPr lang="en-AU" dirty="0" smtClean="0"/>
              <a:t> Centre </a:t>
            </a:r>
          </a:p>
          <a:p>
            <a:pPr lvl="1"/>
            <a:r>
              <a:rPr lang="en-AU" dirty="0" smtClean="0"/>
              <a:t>A further </a:t>
            </a:r>
            <a:r>
              <a:rPr lang="en-AU" dirty="0" smtClean="0"/>
              <a:t>266 kids Including 31 girls</a:t>
            </a:r>
          </a:p>
          <a:p>
            <a:r>
              <a:rPr lang="en-AU" dirty="0" smtClean="0"/>
              <a:t>SM AFL region had a growth in Girls participation of 61% </a:t>
            </a:r>
            <a:br>
              <a:rPr lang="en-AU" dirty="0" smtClean="0"/>
            </a:br>
            <a:r>
              <a:rPr lang="en-AU" dirty="0" smtClean="0"/>
              <a:t>(Total Victoria girls growth was 30%)  </a:t>
            </a:r>
            <a:endParaRPr lang="en-AU" dirty="0" smtClean="0"/>
          </a:p>
          <a:p>
            <a:r>
              <a:rPr lang="en-AU" dirty="0" smtClean="0"/>
              <a:t>Traditionally age groups </a:t>
            </a:r>
            <a:r>
              <a:rPr lang="en-AU" dirty="0"/>
              <a:t>8</a:t>
            </a:r>
            <a:r>
              <a:rPr lang="en-AU" dirty="0" smtClean="0"/>
              <a:t>-13 </a:t>
            </a:r>
            <a:r>
              <a:rPr lang="en-AU" dirty="0" smtClean="0"/>
              <a:t>play matches at Elsternwick Park Oval No.2</a:t>
            </a:r>
          </a:p>
          <a:p>
            <a:r>
              <a:rPr lang="en-AU" dirty="0" smtClean="0"/>
              <a:t>At least 5 teams train at the Elsternwick Park  Oval No. 2</a:t>
            </a:r>
          </a:p>
          <a:p>
            <a:pPr lvl="1"/>
            <a:r>
              <a:rPr lang="en-AU" dirty="0" smtClean="0"/>
              <a:t>2 under 8 teams came predominantly from Elsternwick Primary school and train at the oval as it is walking distance from </a:t>
            </a:r>
            <a:r>
              <a:rPr lang="en-AU" dirty="0" smtClean="0"/>
              <a:t>school</a:t>
            </a:r>
          </a:p>
          <a:p>
            <a:r>
              <a:rPr lang="en-AU" dirty="0" smtClean="0"/>
              <a:t>Current use of Elsternwick Oval has been reduced due to safety concerns caused by the lack of maintenance.  Use will resume once corrected.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7693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Organised Team Sport?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dirty="0" smtClean="0"/>
              <a:t>Team Sports provide: </a:t>
            </a:r>
          </a:p>
          <a:p>
            <a:r>
              <a:rPr lang="en-AU" dirty="0" smtClean="0"/>
              <a:t>Positive </a:t>
            </a:r>
            <a:r>
              <a:rPr lang="en-AU" b="1" dirty="0" smtClean="0"/>
              <a:t>social interaction</a:t>
            </a:r>
          </a:p>
          <a:p>
            <a:pPr lvl="1"/>
            <a:r>
              <a:rPr lang="en-AU" dirty="0" smtClean="0"/>
              <a:t>Friendships and camaraderie</a:t>
            </a:r>
          </a:p>
          <a:p>
            <a:r>
              <a:rPr lang="en-AU" dirty="0"/>
              <a:t>a </a:t>
            </a:r>
            <a:r>
              <a:rPr lang="en-AU" b="1" dirty="0"/>
              <a:t>sense of belonging</a:t>
            </a:r>
            <a:r>
              <a:rPr lang="en-AU" dirty="0"/>
              <a:t>/team </a:t>
            </a:r>
            <a:r>
              <a:rPr lang="en-AU" dirty="0" smtClean="0"/>
              <a:t>membership</a:t>
            </a:r>
          </a:p>
          <a:p>
            <a:pPr lvl="1"/>
            <a:r>
              <a:rPr lang="en-AU" dirty="0" smtClean="0"/>
              <a:t>Children </a:t>
            </a:r>
            <a:r>
              <a:rPr lang="en-AU" dirty="0"/>
              <a:t>who play team sports are less likely to feel isolated</a:t>
            </a:r>
            <a:r>
              <a:rPr lang="en-AU" dirty="0" smtClean="0"/>
              <a:t>.</a:t>
            </a:r>
          </a:p>
          <a:p>
            <a:r>
              <a:rPr lang="en-AU" dirty="0"/>
              <a:t>team goal-setting skills</a:t>
            </a:r>
          </a:p>
          <a:p>
            <a:r>
              <a:rPr lang="en-AU" dirty="0" smtClean="0"/>
              <a:t>Opportunity to develop </a:t>
            </a:r>
            <a:r>
              <a:rPr lang="en-AU" b="1" dirty="0" smtClean="0"/>
              <a:t>Leadership</a:t>
            </a:r>
            <a:r>
              <a:rPr lang="en-AU" dirty="0" smtClean="0"/>
              <a:t> skills</a:t>
            </a:r>
          </a:p>
          <a:p>
            <a:r>
              <a:rPr lang="en-AU" b="1" dirty="0"/>
              <a:t>respect</a:t>
            </a:r>
            <a:r>
              <a:rPr lang="en-AU" dirty="0"/>
              <a:t> for team mates/ opponents/officials</a:t>
            </a:r>
          </a:p>
          <a:p>
            <a:r>
              <a:rPr lang="en-AU" dirty="0" smtClean="0"/>
              <a:t>kids </a:t>
            </a:r>
            <a:r>
              <a:rPr lang="en-AU" dirty="0"/>
              <a:t>with important lessons on personal values.</a:t>
            </a:r>
          </a:p>
          <a:p>
            <a:r>
              <a:rPr lang="en-AU" dirty="0" smtClean="0"/>
              <a:t>encourage </a:t>
            </a:r>
            <a:r>
              <a:rPr lang="en-AU" dirty="0"/>
              <a:t>parents to become active with their kids</a:t>
            </a:r>
            <a:r>
              <a:rPr lang="en-AU" dirty="0" smtClean="0"/>
              <a:t>.</a:t>
            </a:r>
          </a:p>
          <a:p>
            <a:r>
              <a:rPr lang="en-AU" b="1" dirty="0"/>
              <a:t>friendship</a:t>
            </a:r>
            <a:r>
              <a:rPr lang="en-AU" dirty="0"/>
              <a:t> and camaraderie</a:t>
            </a:r>
          </a:p>
          <a:p>
            <a:r>
              <a:rPr lang="en-AU" b="1" dirty="0"/>
              <a:t>cooperation</a:t>
            </a:r>
            <a:r>
              <a:rPr lang="en-AU" dirty="0"/>
              <a:t> and teamwork </a:t>
            </a:r>
            <a:r>
              <a:rPr lang="en-AU" dirty="0" smtClean="0"/>
              <a:t>skills</a:t>
            </a:r>
          </a:p>
          <a:p>
            <a:r>
              <a:rPr lang="en-AU" dirty="0"/>
              <a:t>appreciation of different abilities</a:t>
            </a:r>
          </a:p>
          <a:p>
            <a:r>
              <a:rPr lang="en-AU" b="1" dirty="0" smtClean="0"/>
              <a:t>self-esteem</a:t>
            </a:r>
            <a:r>
              <a:rPr lang="en-AU" dirty="0" smtClean="0"/>
              <a:t> </a:t>
            </a:r>
            <a:r>
              <a:rPr lang="en-AU" dirty="0"/>
              <a:t>and self concept</a:t>
            </a:r>
          </a:p>
          <a:p>
            <a:r>
              <a:rPr lang="en-AU" b="1" dirty="0"/>
              <a:t>self-discipline</a:t>
            </a:r>
            <a:r>
              <a:rPr lang="en-AU" dirty="0"/>
              <a:t>, patience and </a:t>
            </a:r>
            <a:r>
              <a:rPr lang="en-AU" dirty="0" smtClean="0"/>
              <a:t>persistence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 smtClean="0"/>
              <a:t>Develop </a:t>
            </a:r>
            <a:r>
              <a:rPr lang="en-AU" b="1" dirty="0"/>
              <a:t>resilience</a:t>
            </a:r>
            <a:r>
              <a:rPr lang="en-AU" dirty="0"/>
              <a:t> : </a:t>
            </a:r>
            <a:endParaRPr lang="en-AU" dirty="0" smtClean="0"/>
          </a:p>
          <a:p>
            <a:pPr lvl="1"/>
            <a:r>
              <a:rPr lang="en-AU" dirty="0" smtClean="0"/>
              <a:t>help </a:t>
            </a:r>
            <a:r>
              <a:rPr lang="en-AU" dirty="0"/>
              <a:t>kids deal with winning and losing</a:t>
            </a:r>
          </a:p>
          <a:p>
            <a:pPr lvl="1"/>
            <a:r>
              <a:rPr lang="en-AU" dirty="0" smtClean="0"/>
              <a:t>through </a:t>
            </a:r>
            <a:r>
              <a:rPr lang="en-AU" dirty="0"/>
              <a:t>sharing positive and negative experiences</a:t>
            </a:r>
            <a:r>
              <a:rPr lang="en-AU" dirty="0" smtClean="0"/>
              <a:t>.</a:t>
            </a:r>
          </a:p>
          <a:p>
            <a:r>
              <a:rPr lang="en-AU" dirty="0" smtClean="0"/>
              <a:t>Develop </a:t>
            </a:r>
            <a:r>
              <a:rPr lang="en-AU" b="1" dirty="0" smtClean="0"/>
              <a:t>physical skills</a:t>
            </a:r>
            <a:endParaRPr lang="en-AU" b="1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Sport and being active is very relevant for kids:</a:t>
            </a:r>
          </a:p>
          <a:p>
            <a:r>
              <a:rPr lang="en-AU" dirty="0"/>
              <a:t>Childhood obesity has never been more of an issue</a:t>
            </a:r>
          </a:p>
          <a:p>
            <a:r>
              <a:rPr lang="en-AU" dirty="0"/>
              <a:t>Draw of the second screen is ever </a:t>
            </a:r>
            <a:r>
              <a:rPr lang="en-AU" dirty="0" smtClean="0"/>
              <a:t>increasing</a:t>
            </a:r>
          </a:p>
          <a:p>
            <a:r>
              <a:rPr lang="en-AU" sz="2700" dirty="0" smtClean="0"/>
              <a:t>Team sports ensure that kids get out and get active </a:t>
            </a:r>
            <a:endParaRPr lang="en-AU" sz="2700" dirty="0"/>
          </a:p>
          <a:p>
            <a:pPr marL="0" indent="0" algn="r">
              <a:buNone/>
            </a:pPr>
            <a:endParaRPr lang="en-AU" sz="2700" dirty="0" smtClean="0"/>
          </a:p>
          <a:p>
            <a:pPr marL="0" indent="0" algn="r">
              <a:buNone/>
            </a:pPr>
            <a:endParaRPr lang="en-AU" sz="2200" dirty="0"/>
          </a:p>
          <a:p>
            <a:pPr marL="0" indent="0" algn="r">
              <a:buNone/>
            </a:pPr>
            <a:r>
              <a:rPr lang="en-AU" sz="2200" dirty="0" smtClean="0"/>
              <a:t>Ross </a:t>
            </a:r>
            <a:r>
              <a:rPr lang="en-AU" sz="2200" dirty="0"/>
              <a:t>Morrison - NSW Department of Education and </a:t>
            </a:r>
            <a:r>
              <a:rPr lang="en-AU" sz="2200" dirty="0" smtClean="0"/>
              <a:t>Communities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67854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Elsternwick Park Nth redevelopment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The sporting community at Elsternwick park require the continued provision of a second oval at the location, suitable for cricket and football of all ages</a:t>
            </a:r>
          </a:p>
          <a:p>
            <a:r>
              <a:rPr lang="en-AU" dirty="0" smtClean="0"/>
              <a:t>Provision of gender neutral change rooms as female participation in AFL and cricket is growing significantly</a:t>
            </a:r>
          </a:p>
          <a:p>
            <a:r>
              <a:rPr lang="en-AU" dirty="0" smtClean="0"/>
              <a:t>Located near the other ovals to be more efficient in the maintenance, up keep and facilities utilising much of the same equipment</a:t>
            </a:r>
          </a:p>
          <a:p>
            <a:r>
              <a:rPr lang="en-AU" dirty="0" smtClean="0"/>
              <a:t>Small storage area for equipment and medical supplies </a:t>
            </a:r>
          </a:p>
          <a:p>
            <a:r>
              <a:rPr lang="en-AU" dirty="0" smtClean="0"/>
              <a:t>Appropriate lighting for training, as during winter light diminishes by 5pm</a:t>
            </a:r>
          </a:p>
          <a:p>
            <a:r>
              <a:rPr lang="en-AU" dirty="0" smtClean="0"/>
              <a:t>Flood mitigation is also an important consideration for the development as are appropriate pathways for bikes and pedestrians</a:t>
            </a:r>
          </a:p>
          <a:p>
            <a:r>
              <a:rPr lang="en-AU" dirty="0" smtClean="0"/>
              <a:t>EBVJFC support option </a:t>
            </a:r>
            <a:r>
              <a:rPr lang="en-AU" dirty="0" smtClean="0"/>
              <a:t>2</a:t>
            </a:r>
          </a:p>
          <a:p>
            <a:pPr lvl="1"/>
            <a:r>
              <a:rPr lang="en-AU" dirty="0" smtClean="0"/>
              <a:t>Access to all ovals is available to the community when organised sport is not using the ovals.</a:t>
            </a:r>
          </a:p>
          <a:p>
            <a:pPr lvl="1"/>
            <a:r>
              <a:rPr lang="en-AU" dirty="0" smtClean="0"/>
              <a:t>The ovals are only allocated between 25-30 hours to sport or 18% leaving the remaining time to be used by the community for other recreation purposes.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710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Local Community Sport is well supported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Vampires are all from the local community with</a:t>
            </a:r>
          </a:p>
          <a:p>
            <a:pPr lvl="1"/>
            <a:r>
              <a:rPr lang="en-AU" dirty="0" smtClean="0"/>
              <a:t>33% Brighton</a:t>
            </a:r>
          </a:p>
          <a:p>
            <a:pPr lvl="1"/>
            <a:r>
              <a:rPr lang="en-AU" dirty="0" smtClean="0"/>
              <a:t>30% Brighton East</a:t>
            </a:r>
          </a:p>
          <a:p>
            <a:pPr lvl="1"/>
            <a:r>
              <a:rPr lang="en-AU" dirty="0" smtClean="0"/>
              <a:t>10% coming from Elsternwick, Elwood and St Kilda</a:t>
            </a:r>
            <a:endParaRPr lang="en-A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05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School and Gender</a:t>
            </a:r>
            <a:endParaRPr lang="en-AU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85" y="1124744"/>
            <a:ext cx="4038600" cy="2872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15 % of the Vampires are from Elsternwick Primary </a:t>
            </a:r>
          </a:p>
          <a:p>
            <a:pPr lvl="1"/>
            <a:r>
              <a:rPr lang="en-AU" dirty="0" smtClean="0"/>
              <a:t>The vampires single biggest represented school</a:t>
            </a:r>
          </a:p>
          <a:p>
            <a:pPr lvl="1"/>
            <a:r>
              <a:rPr lang="en-AU" dirty="0" smtClean="0"/>
              <a:t>Ability to walk to training and matches  </a:t>
            </a:r>
          </a:p>
          <a:p>
            <a:r>
              <a:rPr lang="en-AU" dirty="0" smtClean="0"/>
              <a:t>11% are Girls but this number is growing significantly in the South Metro </a:t>
            </a:r>
            <a:r>
              <a:rPr lang="en-AU" dirty="0" smtClean="0"/>
              <a:t>JFL growth 61%</a:t>
            </a:r>
            <a:endParaRPr lang="en-AU" dirty="0" smtClean="0"/>
          </a:p>
          <a:p>
            <a:pPr lvl="1"/>
            <a:r>
              <a:rPr lang="en-AU" dirty="0" smtClean="0"/>
              <a:t>Ongoing growth requires more ovals not less to provide the girls more </a:t>
            </a:r>
            <a:r>
              <a:rPr lang="en-AU" dirty="0" smtClean="0"/>
              <a:t>opportunities</a:t>
            </a:r>
          </a:p>
          <a:p>
            <a:r>
              <a:rPr lang="en-AU" dirty="0" smtClean="0"/>
              <a:t>Schools also use the ovals for their physical education programs</a:t>
            </a:r>
          </a:p>
          <a:p>
            <a:pPr lvl="1"/>
            <a:r>
              <a:rPr lang="en-AU" dirty="0" smtClean="0"/>
              <a:t>Elsternwick PS</a:t>
            </a:r>
          </a:p>
          <a:p>
            <a:pPr lvl="1"/>
            <a:r>
              <a:rPr lang="en-AU" dirty="0" smtClean="0"/>
              <a:t>Gardenvale PS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120202"/>
            <a:ext cx="4032447" cy="241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1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494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Elsternwick Park North Redevelopment </vt:lpstr>
      <vt:lpstr>East Brighton Vampires</vt:lpstr>
      <vt:lpstr>Why Organised Team Sport?</vt:lpstr>
      <vt:lpstr>Elsternwick Park Nth redevelopment</vt:lpstr>
      <vt:lpstr>Local Community Sport is well supported</vt:lpstr>
      <vt:lpstr>School and Gender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JM</dc:creator>
  <cp:lastModifiedBy>Ian JM</cp:lastModifiedBy>
  <cp:revision>15</cp:revision>
  <dcterms:created xsi:type="dcterms:W3CDTF">2016-11-02T03:16:08Z</dcterms:created>
  <dcterms:modified xsi:type="dcterms:W3CDTF">2016-11-08T03:33:12Z</dcterms:modified>
</cp:coreProperties>
</file>