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89" autoAdjust="0"/>
  </p:normalViewPr>
  <p:slideViewPr>
    <p:cSldViewPr>
      <p:cViewPr varScale="1">
        <p:scale>
          <a:sx n="67" d="100"/>
          <a:sy n="67" d="100"/>
        </p:scale>
        <p:origin x="-270" y="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63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EAFC Presentation  to Deliberative Panel</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F545E0-D33F-4D11-AD60-0273394C2598}" type="datetimeFigureOut">
              <a:rPr lang="en-US" smtClean="0"/>
              <a:pPr/>
              <a:t>11/2/2016</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BFA442-C9EA-41DD-9521-A1F07607CB8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E7369-C99F-47F0-BCF3-4393FDFE8F16}" type="datetimeFigureOut">
              <a:rPr lang="en-US" smtClean="0"/>
              <a:pPr/>
              <a:t>11/2/2016</a:t>
            </a:fld>
            <a:endParaRPr lang="en-US"/>
          </a:p>
        </p:txBody>
      </p:sp>
      <p:sp>
        <p:nvSpPr>
          <p:cNvPr id="4" name="Slide Image Placeholder 3"/>
          <p:cNvSpPr>
            <a:spLocks noGrp="1" noRot="1" noChangeAspect="1"/>
          </p:cNvSpPr>
          <p:nvPr>
            <p:ph type="sldImg" idx="2"/>
          </p:nvPr>
        </p:nvSpPr>
        <p:spPr>
          <a:xfrm>
            <a:off x="954088" y="685800"/>
            <a:ext cx="4951412"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2F074-77BF-4E1B-8097-94D9DCA6E4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12F074-77BF-4E1B-8097-94D9DCA6E4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685800"/>
            <a:ext cx="4951412"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12F074-77BF-4E1B-8097-94D9DCA6E479}"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John has already spoken about this, but I do want to emphasize the final point. </a:t>
            </a:r>
            <a:r>
              <a:rPr lang="en-US" sz="2000" dirty="0" err="1" smtClean="0"/>
              <a:t>Elsternwick</a:t>
            </a:r>
            <a:r>
              <a:rPr lang="en-US" sz="2000" dirty="0" smtClean="0"/>
              <a:t> Park has changed in the past and will change in the future. EAFC urge the Panel to take into account the changing demographics of the surrounding area and features that already exist (or don’t exist) in </a:t>
            </a:r>
            <a:r>
              <a:rPr lang="en-US" sz="2000" dirty="0" err="1" smtClean="0"/>
              <a:t>Elsternwick</a:t>
            </a:r>
            <a:r>
              <a:rPr lang="en-US" sz="2000" dirty="0" smtClean="0"/>
              <a:t> Park (South) when choosing between the options put forward</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KEY POINTs: </a:t>
            </a:r>
            <a:r>
              <a:rPr lang="en-US" sz="2000" b="1" dirty="0" smtClean="0"/>
              <a:t>EAFC has existed for over 100 years and is the 3</a:t>
            </a:r>
            <a:r>
              <a:rPr lang="en-US" sz="2000" b="1" baseline="30000" dirty="0" smtClean="0"/>
              <a:t>rd</a:t>
            </a:r>
            <a:r>
              <a:rPr lang="en-US" sz="2000" b="1" dirty="0" smtClean="0"/>
              <a:t> oldest club in Amateur football. </a:t>
            </a:r>
          </a:p>
          <a:p>
            <a:r>
              <a:rPr lang="en-US" sz="2000" b="1" dirty="0" smtClean="0"/>
              <a:t>EAFC plays in lower grades of Amateur football and provides opportunities for players of all ability levels </a:t>
            </a:r>
          </a:p>
          <a:p>
            <a:r>
              <a:rPr lang="en-US" sz="2000" dirty="0" smtClean="0"/>
              <a:t>Strong links to other tenants: ECC, VAFA (letter)</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000" dirty="0" smtClean="0"/>
              <a:t>EAFC has always played at </a:t>
            </a:r>
            <a:r>
              <a:rPr lang="en-US" sz="2000" dirty="0" err="1" smtClean="0"/>
              <a:t>Elsternwick</a:t>
            </a:r>
            <a:r>
              <a:rPr lang="en-US" sz="2000" dirty="0" smtClean="0"/>
              <a:t> Park, initially as a tenant of No. 1 Oval, but since 1955 we have played on the No. 2 Oval.</a:t>
            </a:r>
          </a:p>
          <a:p>
            <a:r>
              <a:rPr lang="en-US" sz="2000" dirty="0" smtClean="0"/>
              <a:t>Chronic under investment in the ground and facilities, this is consistent with  Damien Van Trier’s presentation earlier. It is also consistent with my personal experience as </a:t>
            </a:r>
            <a:r>
              <a:rPr lang="en-US" sz="2000" dirty="0" err="1" smtClean="0"/>
              <a:t>groundsman</a:t>
            </a:r>
            <a:r>
              <a:rPr lang="en-US" sz="2000" dirty="0" smtClean="0"/>
              <a:t> for No. 1 and No. 2 Ovals during the 1964-5 cricket season.</a:t>
            </a:r>
          </a:p>
          <a:p>
            <a:r>
              <a:rPr lang="en-US" sz="2000" dirty="0" smtClean="0"/>
              <a:t>The loss of our home ground has been a blow to the Club. Although we have an agreement that we can play on the No. 1 Oval when it is available, we started the 2016 season playing our first home game on a ground in </a:t>
            </a:r>
            <a:r>
              <a:rPr lang="en-US" sz="2000" dirty="0" err="1" smtClean="0"/>
              <a:t>Highett</a:t>
            </a:r>
            <a:r>
              <a:rPr lang="en-US" sz="2000" dirty="0" smtClean="0"/>
              <a:t> that we had never seen before </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Read point 1: Family Anecdote: as an illustration: within the MY family: my late Mother was a life member of the club, my brother is a life member, my wife is a life member, I’m a life member. And its not just the Ramsay family: the Perkins family, the </a:t>
            </a:r>
            <a:r>
              <a:rPr lang="en-US" sz="2000" dirty="0" err="1" smtClean="0"/>
              <a:t>Mahony</a:t>
            </a:r>
            <a:r>
              <a:rPr lang="en-US" sz="2000" dirty="0" smtClean="0"/>
              <a:t> family, the </a:t>
            </a:r>
            <a:r>
              <a:rPr lang="en-US" sz="2000" dirty="0" err="1" smtClean="0"/>
              <a:t>Convery</a:t>
            </a:r>
            <a:r>
              <a:rPr lang="en-US" sz="2000" dirty="0" smtClean="0"/>
              <a:t> family, the </a:t>
            </a:r>
            <a:r>
              <a:rPr lang="en-US" sz="2000" dirty="0" err="1" smtClean="0"/>
              <a:t>Patey</a:t>
            </a:r>
            <a:r>
              <a:rPr lang="en-US" sz="2000" dirty="0" smtClean="0"/>
              <a:t> family, I could go on</a:t>
            </a:r>
          </a:p>
          <a:p>
            <a:r>
              <a:rPr lang="en-US" sz="2000" dirty="0" smtClean="0"/>
              <a:t>Point 2; health benefits</a:t>
            </a:r>
          </a:p>
          <a:p>
            <a:r>
              <a:rPr lang="en-US" sz="2000" dirty="0" smtClean="0"/>
              <a:t>On the other hand: our 24/7 world has made it more difficult for adult sport, and several local senior football clubs have folded</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The club </a:t>
            </a:r>
            <a:r>
              <a:rPr lang="en-US" sz="2000" dirty="0" err="1" smtClean="0"/>
              <a:t>recognises</a:t>
            </a:r>
            <a:r>
              <a:rPr lang="en-US" sz="2000" dirty="0" smtClean="0"/>
              <a:t> the need to broaden its base and increase its community engagement, unfortunately efforts to create an </a:t>
            </a:r>
            <a:r>
              <a:rPr lang="en-US" sz="2000" dirty="0" err="1" smtClean="0"/>
              <a:t>Elsternwick</a:t>
            </a:r>
            <a:r>
              <a:rPr lang="en-US" sz="2000" dirty="0" smtClean="0"/>
              <a:t> Junior Football club have, so far, been unsuccessful.</a:t>
            </a:r>
          </a:p>
          <a:p>
            <a:r>
              <a:rPr lang="en-US" sz="2000" dirty="0" smtClean="0"/>
              <a:t>Going forward, we need a suitable oval and facilities to allow us to establish juniors programs and perhaps a women’s team</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No agreement on whether Oval No. 2 stays or goes. My impression from attending the community meeting in May was that those </a:t>
            </a:r>
            <a:r>
              <a:rPr lang="en-US" sz="2000" dirty="0" err="1" smtClean="0"/>
              <a:t>favouring</a:t>
            </a:r>
            <a:r>
              <a:rPr lang="en-US" sz="2000" dirty="0" smtClean="0"/>
              <a:t> this option were opposed to any sports ovals being part of the proposal</a:t>
            </a:r>
          </a:p>
          <a:p>
            <a:r>
              <a:rPr lang="en-US" sz="2000" dirty="0" smtClean="0"/>
              <a:t>In any event, the status quo is NOT an acceptable option for EAFC </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Seemingly provides the facilities needed for our senior teams and the opportunity to increase the clubs community engagement</a:t>
            </a:r>
          </a:p>
          <a:p>
            <a:r>
              <a:rPr lang="en-US" sz="2000" dirty="0" smtClean="0"/>
              <a:t>No golf course, this is THE crucial issue </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Plans show a new full size oval (similar to Option 2).</a:t>
            </a:r>
          </a:p>
          <a:p>
            <a:r>
              <a:rPr lang="en-US" sz="2000" dirty="0" smtClean="0"/>
              <a:t>IF this were to happen, acceptable to EAFC.</a:t>
            </a:r>
          </a:p>
          <a:p>
            <a:r>
              <a:rPr lang="en-US" sz="2000" dirty="0" smtClean="0"/>
              <a:t> BUT skeptical that an oval and surrounds can be safely fitted into that space, also many unresolved issues with the future of the golf course </a:t>
            </a:r>
            <a:endParaRPr lang="en-US" sz="2000" dirty="0"/>
          </a:p>
        </p:txBody>
      </p:sp>
      <p:sp>
        <p:nvSpPr>
          <p:cNvPr id="4" name="Slide Number Placeholder 3"/>
          <p:cNvSpPr>
            <a:spLocks noGrp="1"/>
          </p:cNvSpPr>
          <p:nvPr>
            <p:ph type="sldNum" sz="quarter" idx="10"/>
          </p:nvPr>
        </p:nvSpPr>
        <p:spPr/>
        <p:txBody>
          <a:bodyPr/>
          <a:lstStyle/>
          <a:p>
            <a:fld id="{CC12F074-77BF-4E1B-8097-94D9DCA6E4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0"/>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619A82-3297-4305-9E04-75EC7B8FE423}" type="datetime1">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C8DF8-72A1-4451-B5A1-5521D6F7BE6B}" type="datetime1">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3"/>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3"/>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3AC04-D8D2-4065-A4EB-E2AAD8F4366D}" type="datetime1">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28E33-6B57-4331-8F7F-2AFD62D2B553}" type="datetime1">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8"/>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93EF1A-A2ED-400A-8551-E2575F06D7B7}" type="datetime1">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8008-5BEE-458A-89A8-A3D6820EB047}" type="datetime1">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0C5D7D-E6A2-46B1-868F-87EEFE85074D}" type="datetime1">
              <a:rPr lang="en-US" smtClean="0"/>
              <a:pPr/>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6E418-AD2C-4581-BD39-10E0B82F0E4A}" type="datetime1">
              <a:rPr lang="en-US" smtClean="0"/>
              <a:pPr/>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C3A88-9AF9-45C1-816E-F77D256DBF74}" type="datetime1">
              <a:rPr lang="en-US" smtClean="0"/>
              <a:pPr/>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3" y="273055"/>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3"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2C35F-0D32-4C97-89E1-0C57BCA67196}" type="datetime1">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396DE-53A9-4DB4-B53C-3D477749526F}" type="datetime1">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F65C1-8BF1-4E4D-B34D-A39E4CBB3C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package" Target="../embeddings/Microsoft_Office_Word_Document1.docx"/></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9210228"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D0055-C847-4302-AC2D-E35568370B5A}" type="datetime1">
              <a:rPr lang="en-US" smtClean="0"/>
              <a:pPr/>
              <a:t>11/2/2016</a:t>
            </a:fld>
            <a:endParaRPr lang="en-US"/>
          </a:p>
        </p:txBody>
      </p:sp>
      <p:sp>
        <p:nvSpPr>
          <p:cNvPr id="5" name="Footer Placeholder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F65C1-8BF1-4E4D-B34D-A39E4CBB3CE7}" type="slidenum">
              <a:rPr lang="en-US" smtClean="0"/>
              <a:pPr/>
              <a:t>‹#›</a:t>
            </a:fld>
            <a:endParaRPr lang="en-US"/>
          </a:p>
        </p:txBody>
      </p:sp>
      <p:graphicFrame>
        <p:nvGraphicFramePr>
          <p:cNvPr id="7" name="Object 6"/>
          <p:cNvGraphicFramePr>
            <a:graphicFrameLocks noChangeAspect="1"/>
          </p:cNvGraphicFramePr>
          <p:nvPr/>
        </p:nvGraphicFramePr>
        <p:xfrm>
          <a:off x="1652588" y="1223963"/>
          <a:ext cx="6600825" cy="4410075"/>
        </p:xfrm>
        <a:graphic>
          <a:graphicData uri="http://schemas.openxmlformats.org/presentationml/2006/ole">
            <p:oleObj spid="_x0000_s1026" name="Document" r:id="rId14" imgW="6600122" imgH="4409712" progId="Word.Document.12">
              <p:embed/>
            </p:oleObj>
          </a:graphicData>
        </a:graphic>
      </p:graphicFrame>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497" y="188646"/>
            <a:ext cx="8628959" cy="2736303"/>
          </a:xfrm>
        </p:spPr>
        <p:txBody>
          <a:bodyPr>
            <a:normAutofit/>
          </a:bodyPr>
          <a:lstStyle/>
          <a:p>
            <a:pPr algn="l">
              <a:lnSpc>
                <a:spcPct val="150000"/>
              </a:lnSpc>
            </a:pPr>
            <a:r>
              <a:rPr lang="en-US" sz="3200" b="1" dirty="0" smtClean="0">
                <a:latin typeface="Arial" pitchFamily="34" charset="0"/>
                <a:cs typeface="Arial" pitchFamily="34" charset="0"/>
              </a:rPr>
              <a:t>Bayside City Council</a:t>
            </a:r>
            <a:br>
              <a:rPr lang="en-US" sz="3200" b="1" dirty="0" smtClean="0">
                <a:latin typeface="Arial" pitchFamily="34" charset="0"/>
                <a:cs typeface="Arial" pitchFamily="34" charset="0"/>
              </a:rPr>
            </a:br>
            <a:r>
              <a:rPr lang="en-US" sz="3200" b="1" dirty="0" err="1" smtClean="0">
                <a:latin typeface="Arial" pitchFamily="34" charset="0"/>
                <a:cs typeface="Arial" pitchFamily="34" charset="0"/>
              </a:rPr>
              <a:t>Elsternwick</a:t>
            </a:r>
            <a:r>
              <a:rPr lang="en-US" sz="3200" b="1" dirty="0" smtClean="0">
                <a:latin typeface="Arial" pitchFamily="34" charset="0"/>
                <a:cs typeface="Arial" pitchFamily="34" charset="0"/>
              </a:rPr>
              <a:t> Park (North) Redevelopment</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Deliberative Panel</a:t>
            </a:r>
            <a:endParaRPr lang="en-US" sz="3200" b="1" dirty="0">
              <a:latin typeface="Arial" pitchFamily="34" charset="0"/>
              <a:cs typeface="Arial" pitchFamily="34" charset="0"/>
            </a:endParaRPr>
          </a:p>
        </p:txBody>
      </p:sp>
      <p:sp>
        <p:nvSpPr>
          <p:cNvPr id="3" name="Subtitle 2"/>
          <p:cNvSpPr>
            <a:spLocks noGrp="1"/>
          </p:cNvSpPr>
          <p:nvPr>
            <p:ph type="subTitle" idx="1"/>
          </p:nvPr>
        </p:nvSpPr>
        <p:spPr>
          <a:xfrm>
            <a:off x="428500" y="3356992"/>
            <a:ext cx="8580953" cy="2281808"/>
          </a:xfrm>
        </p:spPr>
        <p:txBody>
          <a:bodyPr>
            <a:normAutofit/>
          </a:bodyPr>
          <a:lstStyle/>
          <a:p>
            <a:pPr algn="l"/>
            <a:r>
              <a:rPr lang="en-US" dirty="0" smtClean="0">
                <a:solidFill>
                  <a:srgbClr val="FF0000"/>
                </a:solidFill>
                <a:latin typeface="Arial" pitchFamily="34" charset="0"/>
                <a:cs typeface="Arial" pitchFamily="34" charset="0"/>
              </a:rPr>
              <a:t>Presentation on behalf of </a:t>
            </a:r>
          </a:p>
          <a:p>
            <a:pPr algn="l"/>
            <a:r>
              <a:rPr lang="en-US" dirty="0" err="1" smtClean="0">
                <a:solidFill>
                  <a:srgbClr val="FF0000"/>
                </a:solidFill>
                <a:latin typeface="Arial" pitchFamily="34" charset="0"/>
                <a:cs typeface="Arial" pitchFamily="34" charset="0"/>
              </a:rPr>
              <a:t>Elsternwick</a:t>
            </a:r>
            <a:r>
              <a:rPr lang="en-US" dirty="0" smtClean="0">
                <a:solidFill>
                  <a:srgbClr val="FF0000"/>
                </a:solidFill>
                <a:latin typeface="Arial" pitchFamily="34" charset="0"/>
                <a:cs typeface="Arial" pitchFamily="34" charset="0"/>
              </a:rPr>
              <a:t> Amateur Football Club (EAFC)</a:t>
            </a:r>
          </a:p>
          <a:p>
            <a:pPr algn="l"/>
            <a:endParaRPr lang="en-US" sz="2800" dirty="0">
              <a:solidFill>
                <a:srgbClr val="FF0000"/>
              </a:solidFill>
              <a:latin typeface="Arial" pitchFamily="34" charset="0"/>
              <a:cs typeface="Arial" pitchFamily="34" charset="0"/>
            </a:endParaRPr>
          </a:p>
          <a:p>
            <a:pPr algn="l"/>
            <a:r>
              <a:rPr lang="en-US" sz="2800" dirty="0" smtClean="0">
                <a:solidFill>
                  <a:srgbClr val="FF0000"/>
                </a:solidFill>
                <a:latin typeface="Arial" pitchFamily="34" charset="0"/>
                <a:cs typeface="Arial" pitchFamily="34" charset="0"/>
              </a:rPr>
              <a:t>Presenter:      Alan Ramsay</a:t>
            </a:r>
            <a:endParaRPr lang="en-US" sz="280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320F65C1-8BF1-4E4D-B34D-A39E4CBB3CE7}" type="slidenum">
              <a:rPr lang="en-US" smtClean="0"/>
              <a:pPr/>
              <a:t>1</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481392" y="0"/>
            <a:ext cx="1424608" cy="141277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6977980" cy="922114"/>
          </a:xfrm>
        </p:spPr>
        <p:txBody>
          <a:bodyPr>
            <a:normAutofit/>
          </a:bodyPr>
          <a:lstStyle/>
          <a:p>
            <a:pPr algn="l"/>
            <a:r>
              <a:rPr lang="en-US" sz="3600" b="1" dirty="0" smtClean="0">
                <a:latin typeface="Arial" pitchFamily="34" charset="0"/>
                <a:cs typeface="Arial" pitchFamily="34" charset="0"/>
              </a:rPr>
              <a:t>SUMMARY</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r>
              <a:rPr lang="en-US" b="1" dirty="0" smtClean="0">
                <a:latin typeface="Arial" pitchFamily="34" charset="0"/>
                <a:cs typeface="Arial" pitchFamily="34" charset="0"/>
              </a:rPr>
              <a:t>Play, Community and Open Space </a:t>
            </a:r>
            <a:r>
              <a:rPr lang="en-US" dirty="0" smtClean="0">
                <a:latin typeface="Arial" pitchFamily="34" charset="0"/>
                <a:cs typeface="Arial" pitchFamily="34" charset="0"/>
              </a:rPr>
              <a:t>provides the best option for EAFC</a:t>
            </a:r>
          </a:p>
          <a:p>
            <a:pPr lvl="0"/>
            <a:r>
              <a:rPr lang="en-US" dirty="0" smtClean="0">
                <a:latin typeface="Arial" pitchFamily="34" charset="0"/>
                <a:cs typeface="Arial" pitchFamily="34" charset="0"/>
              </a:rPr>
              <a:t>A new oval and pavilion will provide the platform for EAFC’s increased community engagement into the next 100 years</a:t>
            </a:r>
          </a:p>
          <a:p>
            <a:pPr lvl="0"/>
            <a:r>
              <a:rPr lang="en-US" b="1" dirty="0" smtClean="0">
                <a:latin typeface="Arial" pitchFamily="34" charset="0"/>
                <a:cs typeface="Arial" pitchFamily="34" charset="0"/>
              </a:rPr>
              <a:t>Whatever is decided, </a:t>
            </a:r>
            <a:r>
              <a:rPr lang="en-US" dirty="0" smtClean="0">
                <a:latin typeface="Arial" pitchFamily="34" charset="0"/>
                <a:cs typeface="Arial" pitchFamily="34" charset="0"/>
              </a:rPr>
              <a:t>the interim/transition period will be difficult for the sporting clubs involved</a:t>
            </a:r>
          </a:p>
          <a:p>
            <a:endParaRPr lang="en-US" dirty="0"/>
          </a:p>
        </p:txBody>
      </p:sp>
      <p:sp>
        <p:nvSpPr>
          <p:cNvPr id="4" name="Slide Number Placeholder 3"/>
          <p:cNvSpPr>
            <a:spLocks noGrp="1"/>
          </p:cNvSpPr>
          <p:nvPr>
            <p:ph type="sldNum" sz="quarter" idx="12"/>
          </p:nvPr>
        </p:nvSpPr>
        <p:spPr/>
        <p:txBody>
          <a:bodyPr/>
          <a:lstStyle/>
          <a:p>
            <a:fld id="{320F65C1-8BF1-4E4D-B34D-A39E4CBB3CE7}" type="slidenum">
              <a:rPr lang="en-US" smtClean="0"/>
              <a:pPr/>
              <a:t>10</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332658"/>
            <a:ext cx="8496944" cy="792088"/>
          </a:xfrm>
        </p:spPr>
        <p:txBody>
          <a:bodyPr>
            <a:normAutofit fontScale="90000"/>
          </a:bodyPr>
          <a:lstStyle/>
          <a:p>
            <a:pPr algn="l"/>
            <a:r>
              <a:rPr lang="en-US" sz="2800" b="1" dirty="0" smtClean="0">
                <a:latin typeface="Arial" pitchFamily="34" charset="0"/>
                <a:cs typeface="Arial" pitchFamily="34" charset="0"/>
              </a:rPr>
              <a:t>ELSTERNWICK PARK:  PAST, PRESENT AND FUTURE</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194471" y="1412776"/>
            <a:ext cx="9361040" cy="5184576"/>
          </a:xfrm>
        </p:spPr>
        <p:txBody>
          <a:bodyPr>
            <a:noAutofit/>
          </a:bodyPr>
          <a:lstStyle/>
          <a:p>
            <a:pPr marL="0" lvl="0" indent="-457200">
              <a:spcAft>
                <a:spcPts val="600"/>
              </a:spcAft>
            </a:pPr>
            <a:r>
              <a:rPr lang="en-US" sz="2000" dirty="0">
                <a:latin typeface="Arial" pitchFamily="34" charset="0"/>
                <a:cs typeface="Arial" pitchFamily="34" charset="0"/>
              </a:rPr>
              <a:t>The Park is approx 95 acres in the northern most corner of the City of Bayside, surrounded by Cities of Glen </a:t>
            </a:r>
            <a:r>
              <a:rPr lang="en-US" sz="2000" dirty="0" err="1">
                <a:latin typeface="Arial" pitchFamily="34" charset="0"/>
                <a:cs typeface="Arial" pitchFamily="34" charset="0"/>
              </a:rPr>
              <a:t>Eira</a:t>
            </a:r>
            <a:r>
              <a:rPr lang="en-US" sz="2000" dirty="0">
                <a:latin typeface="Arial" pitchFamily="34" charset="0"/>
                <a:cs typeface="Arial" pitchFamily="34" charset="0"/>
              </a:rPr>
              <a:t> and Port </a:t>
            </a:r>
            <a:r>
              <a:rPr lang="en-US" sz="2000" dirty="0" smtClean="0">
                <a:latin typeface="Arial" pitchFamily="34" charset="0"/>
                <a:cs typeface="Arial" pitchFamily="34" charset="0"/>
              </a:rPr>
              <a:t>Phillip</a:t>
            </a:r>
            <a:endParaRPr lang="en-US" sz="2000" dirty="0">
              <a:latin typeface="Arial" pitchFamily="34" charset="0"/>
              <a:cs typeface="Arial" pitchFamily="34" charset="0"/>
            </a:endParaRPr>
          </a:p>
          <a:p>
            <a:pPr marL="0" lvl="0" indent="-457200">
              <a:spcAft>
                <a:spcPts val="600"/>
              </a:spcAft>
            </a:pPr>
            <a:r>
              <a:rPr lang="en-US" sz="2000" dirty="0">
                <a:latin typeface="Arial" pitchFamily="34" charset="0"/>
                <a:cs typeface="Arial" pitchFamily="34" charset="0"/>
              </a:rPr>
              <a:t>Originally a swamp, the Park was initially controlled by a Committee of Management which lacked resources. The No. 1 Oval was developed by the </a:t>
            </a:r>
            <a:r>
              <a:rPr lang="en-US" sz="2000" dirty="0" err="1">
                <a:latin typeface="Arial" pitchFamily="34" charset="0"/>
                <a:cs typeface="Arial" pitchFamily="34" charset="0"/>
              </a:rPr>
              <a:t>Elsternwick</a:t>
            </a:r>
            <a:r>
              <a:rPr lang="en-US" sz="2000" dirty="0">
                <a:latin typeface="Arial" pitchFamily="34" charset="0"/>
                <a:cs typeface="Arial" pitchFamily="34" charset="0"/>
              </a:rPr>
              <a:t> Cricket Club (ECC) and the local community</a:t>
            </a:r>
          </a:p>
          <a:p>
            <a:pPr marL="0" lvl="0" indent="-457200">
              <a:spcAft>
                <a:spcPts val="600"/>
              </a:spcAft>
            </a:pPr>
            <a:r>
              <a:rPr lang="en-US" sz="2000" dirty="0">
                <a:latin typeface="Arial" pitchFamily="34" charset="0"/>
                <a:cs typeface="Arial" pitchFamily="34" charset="0"/>
              </a:rPr>
              <a:t>The City of Brighton took direct control of </a:t>
            </a:r>
            <a:r>
              <a:rPr lang="en-US" sz="2000" dirty="0" err="1">
                <a:latin typeface="Arial" pitchFamily="34" charset="0"/>
                <a:cs typeface="Arial" pitchFamily="34" charset="0"/>
              </a:rPr>
              <a:t>Elsternwick</a:t>
            </a:r>
            <a:r>
              <a:rPr lang="en-US" sz="2000" dirty="0">
                <a:latin typeface="Arial" pitchFamily="34" charset="0"/>
                <a:cs typeface="Arial" pitchFamily="34" charset="0"/>
              </a:rPr>
              <a:t> Park in 1978</a:t>
            </a:r>
          </a:p>
          <a:p>
            <a:pPr marL="0" lvl="0" indent="-457200">
              <a:spcAft>
                <a:spcPts val="600"/>
              </a:spcAft>
            </a:pPr>
            <a:r>
              <a:rPr lang="en-US" sz="2000" dirty="0">
                <a:latin typeface="Arial" pitchFamily="34" charset="0"/>
                <a:cs typeface="Arial" pitchFamily="34" charset="0"/>
              </a:rPr>
              <a:t>Until the redevelopment of the section south of Bent Avenue in the 1990’s, </a:t>
            </a:r>
            <a:r>
              <a:rPr lang="en-US" sz="2000" dirty="0" err="1">
                <a:latin typeface="Arial" pitchFamily="34" charset="0"/>
                <a:cs typeface="Arial" pitchFamily="34" charset="0"/>
              </a:rPr>
              <a:t>Elsternwick</a:t>
            </a:r>
            <a:r>
              <a:rPr lang="en-US" sz="2000" dirty="0">
                <a:latin typeface="Arial" pitchFamily="34" charset="0"/>
                <a:cs typeface="Arial" pitchFamily="34" charset="0"/>
              </a:rPr>
              <a:t> Park was almost entirely devoted to organized sports facilities.</a:t>
            </a:r>
          </a:p>
          <a:p>
            <a:pPr marL="0" lvl="0" indent="-457200">
              <a:spcAft>
                <a:spcPts val="600"/>
              </a:spcAft>
            </a:pPr>
            <a:r>
              <a:rPr lang="en-US" sz="2400" dirty="0">
                <a:latin typeface="Arial" pitchFamily="34" charset="0"/>
                <a:cs typeface="Arial" pitchFamily="34" charset="0"/>
              </a:rPr>
              <a:t>In choosing between the options put forward for the redevelopment of </a:t>
            </a:r>
            <a:r>
              <a:rPr lang="en-US" sz="2400" dirty="0" err="1">
                <a:latin typeface="Arial" pitchFamily="34" charset="0"/>
                <a:cs typeface="Arial" pitchFamily="34" charset="0"/>
              </a:rPr>
              <a:t>Elsternwick</a:t>
            </a:r>
            <a:r>
              <a:rPr lang="en-US" sz="2400" dirty="0">
                <a:latin typeface="Arial" pitchFamily="34" charset="0"/>
                <a:cs typeface="Arial" pitchFamily="34" charset="0"/>
              </a:rPr>
              <a:t> Park (North) </a:t>
            </a:r>
            <a:r>
              <a:rPr lang="en-US" sz="2400" dirty="0" smtClean="0">
                <a:latin typeface="Arial" pitchFamily="34" charset="0"/>
                <a:cs typeface="Arial" pitchFamily="34" charset="0"/>
              </a:rPr>
              <a:t>the Panel </a:t>
            </a:r>
            <a:r>
              <a:rPr lang="en-US" sz="2400" dirty="0">
                <a:latin typeface="Arial" pitchFamily="34" charset="0"/>
                <a:cs typeface="Arial" pitchFamily="34" charset="0"/>
              </a:rPr>
              <a:t>need to take into account the changing demographics of the area and what already exists in </a:t>
            </a:r>
            <a:r>
              <a:rPr lang="en-US" sz="2400" dirty="0" err="1">
                <a:latin typeface="Arial" pitchFamily="34" charset="0"/>
                <a:cs typeface="Arial" pitchFamily="34" charset="0"/>
              </a:rPr>
              <a:t>Elsternwick</a:t>
            </a:r>
            <a:r>
              <a:rPr lang="en-US" sz="2400" dirty="0">
                <a:latin typeface="Arial" pitchFamily="34" charset="0"/>
                <a:cs typeface="Arial" pitchFamily="34" charset="0"/>
              </a:rPr>
              <a:t> Park (South)</a:t>
            </a:r>
          </a:p>
          <a:p>
            <a:pPr marL="108000" indent="0">
              <a:buNone/>
            </a:pPr>
            <a:endParaRPr lang="en-US" sz="2400" dirty="0"/>
          </a:p>
        </p:txBody>
      </p:sp>
      <p:sp>
        <p:nvSpPr>
          <p:cNvPr id="4" name="Slide Number Placeholder 3"/>
          <p:cNvSpPr>
            <a:spLocks noGrp="1"/>
          </p:cNvSpPr>
          <p:nvPr>
            <p:ph type="sldNum" sz="quarter" idx="12"/>
          </p:nvPr>
        </p:nvSpPr>
        <p:spPr/>
        <p:txBody>
          <a:bodyPr/>
          <a:lstStyle/>
          <a:p>
            <a:fld id="{320F65C1-8BF1-4E4D-B34D-A39E4CBB3CE7}" type="slidenum">
              <a:rPr lang="en-US" smtClean="0"/>
              <a:pPr/>
              <a:t>2</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7986092" cy="1354162"/>
          </a:xfrm>
        </p:spPr>
        <p:txBody>
          <a:bodyPr>
            <a:normAutofit fontScale="90000"/>
          </a:bodyPr>
          <a:lstStyle/>
          <a:p>
            <a:pPr algn="l"/>
            <a:r>
              <a:rPr lang="en-US" dirty="0" smtClean="0"/>
              <a:t/>
            </a:r>
            <a:br>
              <a:rPr lang="en-US" dirty="0" smtClean="0"/>
            </a:br>
            <a:r>
              <a:rPr lang="en-US" sz="3600" b="1" dirty="0" smtClean="0">
                <a:latin typeface="Arial" pitchFamily="34" charset="0"/>
                <a:cs typeface="Arial" pitchFamily="34" charset="0"/>
              </a:rPr>
              <a:t>WHO IS THE ELSTERNWICK AMATEUR FOOTBALL CLUB</a:t>
            </a:r>
            <a:r>
              <a:rPr lang="en-US" dirty="0" smtClean="0"/>
              <a:t/>
            </a:r>
            <a:br>
              <a:rPr lang="en-US" dirty="0" smtClean="0"/>
            </a:br>
            <a:endParaRPr lang="en-US" dirty="0"/>
          </a:p>
        </p:txBody>
      </p:sp>
      <p:sp>
        <p:nvSpPr>
          <p:cNvPr id="3" name="Content Placeholder 2"/>
          <p:cNvSpPr>
            <a:spLocks noGrp="1"/>
          </p:cNvSpPr>
          <p:nvPr>
            <p:ph idx="1"/>
          </p:nvPr>
        </p:nvSpPr>
        <p:spPr>
          <a:xfrm>
            <a:off x="495300" y="1916832"/>
            <a:ext cx="8915400" cy="4752528"/>
          </a:xfrm>
        </p:spPr>
        <p:txBody>
          <a:bodyPr>
            <a:normAutofit fontScale="85000" lnSpcReduction="20000"/>
          </a:bodyPr>
          <a:lstStyle/>
          <a:p>
            <a:pPr lvl="0"/>
            <a:r>
              <a:rPr lang="en-US" dirty="0" smtClean="0">
                <a:latin typeface="Arial" pitchFamily="34" charset="0"/>
                <a:cs typeface="Arial" pitchFamily="34" charset="0"/>
              </a:rPr>
              <a:t>EAFC is an Australian Rules football club founded in 1906</a:t>
            </a:r>
          </a:p>
          <a:p>
            <a:pPr lvl="0"/>
            <a:r>
              <a:rPr lang="en-US" dirty="0" smtClean="0">
                <a:latin typeface="Arial" pitchFamily="34" charset="0"/>
                <a:cs typeface="Arial" pitchFamily="34" charset="0"/>
              </a:rPr>
              <a:t>We have 2 senior men’s teams in the Victorian Amateur Football Association (VAFA)</a:t>
            </a:r>
          </a:p>
          <a:p>
            <a:pPr lvl="0"/>
            <a:r>
              <a:rPr lang="en-US" sz="3800" dirty="0" smtClean="0">
                <a:solidFill>
                  <a:srgbClr val="FF0000"/>
                </a:solidFill>
                <a:latin typeface="Arial" pitchFamily="34" charset="0"/>
                <a:cs typeface="Arial" pitchFamily="34" charset="0"/>
              </a:rPr>
              <a:t>EAFC is the third oldest amateur club</a:t>
            </a:r>
          </a:p>
          <a:p>
            <a:pPr lvl="0"/>
            <a:r>
              <a:rPr lang="en-US" sz="3800" dirty="0" smtClean="0">
                <a:solidFill>
                  <a:srgbClr val="FF0000"/>
                </a:solidFill>
                <a:latin typeface="Arial" pitchFamily="34" charset="0"/>
                <a:cs typeface="Arial" pitchFamily="34" charset="0"/>
              </a:rPr>
              <a:t>We play in the lower grades of the VAFA competition, </a:t>
            </a:r>
            <a:r>
              <a:rPr lang="en-US" sz="3800" dirty="0" smtClean="0">
                <a:solidFill>
                  <a:srgbClr val="FF0000"/>
                </a:solidFill>
                <a:latin typeface="Arial" pitchFamily="34" charset="0"/>
                <a:cs typeface="Arial" pitchFamily="34" charset="0"/>
              </a:rPr>
              <a:t>and provides opportunities for players of all ability levels.</a:t>
            </a:r>
          </a:p>
          <a:p>
            <a:pPr lvl="0"/>
            <a:r>
              <a:rPr lang="en-US" dirty="0" smtClean="0">
                <a:latin typeface="Arial" pitchFamily="34" charset="0"/>
                <a:cs typeface="Arial" pitchFamily="34" charset="0"/>
              </a:rPr>
              <a:t>VAFA is a tenant of </a:t>
            </a:r>
            <a:r>
              <a:rPr lang="en-US" dirty="0" err="1" smtClean="0">
                <a:latin typeface="Arial" pitchFamily="34" charset="0"/>
                <a:cs typeface="Arial" pitchFamily="34" charset="0"/>
              </a:rPr>
              <a:t>Elsternwick</a:t>
            </a:r>
            <a:r>
              <a:rPr lang="en-US" dirty="0" smtClean="0">
                <a:latin typeface="Arial" pitchFamily="34" charset="0"/>
                <a:cs typeface="Arial" pitchFamily="34" charset="0"/>
              </a:rPr>
              <a:t> Park No. 1 oval</a:t>
            </a:r>
          </a:p>
          <a:p>
            <a:pPr lvl="0"/>
            <a:r>
              <a:rPr lang="en-US" dirty="0" smtClean="0">
                <a:latin typeface="Arial" pitchFamily="34" charset="0"/>
                <a:cs typeface="Arial" pitchFamily="34" charset="0"/>
              </a:rPr>
              <a:t>EAFC </a:t>
            </a:r>
            <a:r>
              <a:rPr lang="en-US" dirty="0" smtClean="0">
                <a:latin typeface="Arial" pitchFamily="34" charset="0"/>
                <a:cs typeface="Arial" pitchFamily="34" charset="0"/>
              </a:rPr>
              <a:t>has strong links with </a:t>
            </a:r>
            <a:r>
              <a:rPr lang="en-US" dirty="0" err="1" smtClean="0">
                <a:latin typeface="Arial" pitchFamily="34" charset="0"/>
                <a:cs typeface="Arial" pitchFamily="34" charset="0"/>
              </a:rPr>
              <a:t>Elsternwick</a:t>
            </a:r>
            <a:r>
              <a:rPr lang="en-US" dirty="0" smtClean="0">
                <a:latin typeface="Arial" pitchFamily="34" charset="0"/>
                <a:cs typeface="Arial" pitchFamily="34" charset="0"/>
              </a:rPr>
              <a:t> Cricket Club (ECC)</a:t>
            </a:r>
          </a:p>
          <a:p>
            <a:endParaRPr lang="en-US" dirty="0"/>
          </a:p>
        </p:txBody>
      </p:sp>
      <p:sp>
        <p:nvSpPr>
          <p:cNvPr id="6" name="Slide Number Placeholder 5"/>
          <p:cNvSpPr>
            <a:spLocks noGrp="1"/>
          </p:cNvSpPr>
          <p:nvPr>
            <p:ph type="sldNum" sz="quarter" idx="12"/>
          </p:nvPr>
        </p:nvSpPr>
        <p:spPr/>
        <p:txBody>
          <a:bodyPr/>
          <a:lstStyle/>
          <a:p>
            <a:fld id="{320F65C1-8BF1-4E4D-B34D-A39E4CBB3CE7}" type="slidenum">
              <a:rPr lang="en-US" smtClean="0"/>
              <a:pPr/>
              <a:t>3</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9"/>
            <a:ext cx="7770068" cy="634082"/>
          </a:xfrm>
        </p:spPr>
        <p:txBody>
          <a:bodyPr>
            <a:normAutofit/>
          </a:bodyPr>
          <a:lstStyle/>
          <a:p>
            <a:pPr algn="l"/>
            <a:r>
              <a:rPr lang="en-US" sz="3200" b="1" dirty="0" smtClean="0">
                <a:latin typeface="Arial" pitchFamily="34" charset="0"/>
                <a:cs typeface="Arial" pitchFamily="34" charset="0"/>
              </a:rPr>
              <a:t>EAFC LINKS TO ELSTERNWICK PARK</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95300" y="1196753"/>
            <a:ext cx="8915400" cy="5328592"/>
          </a:xfrm>
        </p:spPr>
        <p:txBody>
          <a:bodyPr>
            <a:normAutofit fontScale="92500" lnSpcReduction="20000"/>
          </a:bodyPr>
          <a:lstStyle/>
          <a:p>
            <a:pPr lvl="0"/>
            <a:r>
              <a:rPr lang="en-US" sz="2400" dirty="0" smtClean="0">
                <a:latin typeface="Arial" pitchFamily="34" charset="0"/>
                <a:cs typeface="Arial" pitchFamily="34" charset="0"/>
              </a:rPr>
              <a:t>EAFC has always played at </a:t>
            </a:r>
            <a:r>
              <a:rPr lang="en-US" sz="2400" dirty="0" err="1" smtClean="0">
                <a:latin typeface="Arial" pitchFamily="34" charset="0"/>
                <a:cs typeface="Arial" pitchFamily="34" charset="0"/>
              </a:rPr>
              <a:t>Elsternwick</a:t>
            </a:r>
            <a:r>
              <a:rPr lang="en-US" sz="2400" dirty="0" smtClean="0">
                <a:latin typeface="Arial" pitchFamily="34" charset="0"/>
                <a:cs typeface="Arial" pitchFamily="34" charset="0"/>
              </a:rPr>
              <a:t> Park, initially on the No. 1 Oval, which we shared with the Brighton Football Club (VFA) from 1926 to 1954</a:t>
            </a:r>
          </a:p>
          <a:p>
            <a:pPr lvl="0"/>
            <a:r>
              <a:rPr lang="en-US" dirty="0" smtClean="0">
                <a:solidFill>
                  <a:srgbClr val="FF0000"/>
                </a:solidFill>
                <a:latin typeface="Arial" pitchFamily="34" charset="0"/>
                <a:cs typeface="Arial" pitchFamily="34" charset="0"/>
              </a:rPr>
              <a:t>Since 1955 we have played on the No. 2 Oval, during this period, there has been chronic underinvestment in the ground and facilities</a:t>
            </a:r>
          </a:p>
          <a:p>
            <a:r>
              <a:rPr lang="en-US" dirty="0" smtClean="0">
                <a:solidFill>
                  <a:srgbClr val="FF0000"/>
                </a:solidFill>
                <a:latin typeface="Arial" pitchFamily="34" charset="0"/>
                <a:cs typeface="Arial" pitchFamily="34" charset="0"/>
              </a:rPr>
              <a:t>VAFA and Council have ruled that No. 2 Oval is not satisfactory for competition. For the past several seasons we have, effectively,  been without our own home ground</a:t>
            </a:r>
          </a:p>
          <a:p>
            <a:pPr lvl="0"/>
            <a:r>
              <a:rPr lang="en-US" dirty="0" smtClean="0">
                <a:solidFill>
                  <a:srgbClr val="FF0000"/>
                </a:solidFill>
                <a:latin typeface="Arial" pitchFamily="34" charset="0"/>
                <a:cs typeface="Arial" pitchFamily="34" charset="0"/>
              </a:rPr>
              <a:t>As an Amateur club, our ground and facilities are KEY in attracting players</a:t>
            </a:r>
          </a:p>
          <a:p>
            <a:pPr lvl="0"/>
            <a:r>
              <a:rPr lang="en-US" sz="2400" dirty="0" smtClean="0">
                <a:latin typeface="Arial" pitchFamily="34" charset="0"/>
                <a:cs typeface="Arial" pitchFamily="34" charset="0"/>
              </a:rPr>
              <a:t>For several years, Bayside Council has listed the refurbishment of the No. 2 Oval pavilion as its highest priority</a:t>
            </a:r>
          </a:p>
          <a:p>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320F65C1-8BF1-4E4D-B34D-A39E4CBB3CE7}" type="slidenum">
              <a:rPr lang="en-US" smtClean="0"/>
              <a:pPr/>
              <a:t>4</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8641"/>
            <a:ext cx="7698060" cy="936104"/>
          </a:xfrm>
        </p:spPr>
        <p:txBody>
          <a:bodyPr>
            <a:normAutofit/>
          </a:bodyPr>
          <a:lstStyle/>
          <a:p>
            <a:pPr algn="l"/>
            <a:r>
              <a:rPr lang="en-US" sz="3600" b="1" dirty="0" smtClean="0">
                <a:latin typeface="Arial" pitchFamily="34" charset="0"/>
                <a:cs typeface="Arial" pitchFamily="34" charset="0"/>
              </a:rPr>
              <a:t>EAFC LINKS TO THE COMMUNITY</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95300" y="1196753"/>
            <a:ext cx="8915400" cy="5400600"/>
          </a:xfrm>
        </p:spPr>
        <p:txBody>
          <a:bodyPr>
            <a:normAutofit fontScale="85000" lnSpcReduction="20000"/>
          </a:bodyPr>
          <a:lstStyle/>
          <a:p>
            <a:pPr lvl="0"/>
            <a:r>
              <a:rPr lang="en-US" sz="3500" dirty="0" smtClean="0">
                <a:solidFill>
                  <a:srgbClr val="FF0000"/>
                </a:solidFill>
                <a:latin typeface="Arial" pitchFamily="34" charset="0"/>
                <a:cs typeface="Arial" pitchFamily="34" charset="0"/>
              </a:rPr>
              <a:t>Since its inception, ‘000’s of young men have played football and ‘00’s of men and women have volunteered their time and effort with the club, providing social capital – social skills, friendship and family involvement.</a:t>
            </a:r>
          </a:p>
          <a:p>
            <a:pPr lvl="0"/>
            <a:r>
              <a:rPr lang="en-US" sz="3500" dirty="0" smtClean="0">
                <a:solidFill>
                  <a:srgbClr val="FF0000"/>
                </a:solidFill>
                <a:latin typeface="Arial" pitchFamily="34" charset="0"/>
                <a:cs typeface="Arial" pitchFamily="34" charset="0"/>
              </a:rPr>
              <a:t>Research shows that participating in organized sporting clubs provides health benefits – both physical and mental for participants and volunteers</a:t>
            </a:r>
          </a:p>
          <a:p>
            <a:pPr lvl="0"/>
            <a:r>
              <a:rPr lang="en-US" sz="2800" dirty="0" smtClean="0">
                <a:latin typeface="Arial" pitchFamily="34" charset="0"/>
                <a:cs typeface="Arial" pitchFamily="34" charset="0"/>
              </a:rPr>
              <a:t>In our 24/7 world, adult involvement in organized sport has become less of a focus, this is reflected in the redevelopment of </a:t>
            </a:r>
            <a:r>
              <a:rPr lang="en-US" sz="2800" dirty="0" err="1" smtClean="0">
                <a:latin typeface="Arial" pitchFamily="34" charset="0"/>
                <a:cs typeface="Arial" pitchFamily="34" charset="0"/>
              </a:rPr>
              <a:t>Elsternwick</a:t>
            </a:r>
            <a:r>
              <a:rPr lang="en-US" sz="2800" dirty="0" smtClean="0">
                <a:latin typeface="Arial" pitchFamily="34" charset="0"/>
                <a:cs typeface="Arial" pitchFamily="34" charset="0"/>
              </a:rPr>
              <a:t> Park (South)</a:t>
            </a:r>
          </a:p>
          <a:p>
            <a:pPr lvl="0"/>
            <a:r>
              <a:rPr lang="en-US" sz="2800" dirty="0" smtClean="0">
                <a:latin typeface="Arial" pitchFamily="34" charset="0"/>
                <a:cs typeface="Arial" pitchFamily="34" charset="0"/>
              </a:rPr>
              <a:t>Several local senior football clubs (for example, Elwood Football Club) have folded</a:t>
            </a:r>
          </a:p>
          <a:p>
            <a:pPr lvl="0"/>
            <a:endParaRPr lang="en-US" sz="3500" dirty="0" smtClean="0">
              <a:solidFill>
                <a:srgbClr val="FF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320F65C1-8BF1-4E4D-B34D-A39E4CBB3CE7}" type="slidenum">
              <a:rPr lang="en-US" smtClean="0"/>
              <a:pPr/>
              <a:t>5</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9" y="274638"/>
            <a:ext cx="8496944" cy="922114"/>
          </a:xfrm>
        </p:spPr>
        <p:txBody>
          <a:bodyPr>
            <a:normAutofit/>
          </a:bodyPr>
          <a:lstStyle/>
          <a:p>
            <a:pPr algn="l"/>
            <a:r>
              <a:rPr lang="en-US" sz="3600" b="1" dirty="0" smtClean="0">
                <a:latin typeface="Arial" pitchFamily="34" charset="0"/>
                <a:cs typeface="Arial" pitchFamily="34" charset="0"/>
              </a:rPr>
              <a:t>EAFC LINKS TO THE COMMUNITY </a:t>
            </a:r>
            <a:r>
              <a:rPr lang="en-US" sz="2000" b="1" dirty="0" smtClean="0">
                <a:latin typeface="Arial" pitchFamily="34" charset="0"/>
                <a:cs typeface="Arial" pitchFamily="34" charset="0"/>
              </a:rPr>
              <a:t>cont.</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95300" y="1340769"/>
            <a:ext cx="8915400" cy="5256584"/>
          </a:xfrm>
        </p:spPr>
        <p:txBody>
          <a:bodyPr>
            <a:normAutofit/>
          </a:bodyPr>
          <a:lstStyle/>
          <a:p>
            <a:r>
              <a:rPr lang="en-US" sz="2800" dirty="0" smtClean="0">
                <a:latin typeface="Arial" pitchFamily="34" charset="0"/>
                <a:cs typeface="Arial" pitchFamily="34" charset="0"/>
              </a:rPr>
              <a:t>EAFC has strong links to the </a:t>
            </a:r>
            <a:r>
              <a:rPr lang="en-US" sz="2800" dirty="0" err="1" smtClean="0">
                <a:latin typeface="Arial" pitchFamily="34" charset="0"/>
                <a:cs typeface="Arial" pitchFamily="34" charset="0"/>
              </a:rPr>
              <a:t>AusKick</a:t>
            </a:r>
            <a:r>
              <a:rPr lang="en-US" sz="2800" dirty="0" smtClean="0">
                <a:latin typeface="Arial" pitchFamily="34" charset="0"/>
                <a:cs typeface="Arial" pitchFamily="34" charset="0"/>
              </a:rPr>
              <a:t> group at </a:t>
            </a:r>
            <a:r>
              <a:rPr lang="en-US" sz="2800" dirty="0" err="1" smtClean="0">
                <a:latin typeface="Arial" pitchFamily="34" charset="0"/>
                <a:cs typeface="Arial" pitchFamily="34" charset="0"/>
              </a:rPr>
              <a:t>Elsternwick</a:t>
            </a:r>
            <a:r>
              <a:rPr lang="en-US" sz="2800" dirty="0" smtClean="0">
                <a:latin typeface="Arial" pitchFamily="34" charset="0"/>
                <a:cs typeface="Arial" pitchFamily="34" charset="0"/>
              </a:rPr>
              <a:t> Park and was a partner in the application to develop </a:t>
            </a:r>
            <a:r>
              <a:rPr lang="en-US" sz="2800" dirty="0" err="1" smtClean="0">
                <a:latin typeface="Arial" pitchFamily="34" charset="0"/>
                <a:cs typeface="Arial" pitchFamily="34" charset="0"/>
              </a:rPr>
              <a:t>Elsternwick</a:t>
            </a:r>
            <a:r>
              <a:rPr lang="en-US" sz="2800" dirty="0" smtClean="0">
                <a:latin typeface="Arial" pitchFamily="34" charset="0"/>
                <a:cs typeface="Arial" pitchFamily="34" charset="0"/>
              </a:rPr>
              <a:t> Junior Football club</a:t>
            </a:r>
            <a:r>
              <a:rPr lang="en-US" sz="2800" dirty="0" smtClean="0">
                <a:latin typeface="Arial" pitchFamily="34" charset="0"/>
                <a:cs typeface="Arial" pitchFamily="34" charset="0"/>
              </a:rPr>
              <a:t>. </a:t>
            </a:r>
            <a:r>
              <a:rPr lang="en-US" sz="2800" smtClean="0">
                <a:latin typeface="Arial" pitchFamily="34" charset="0"/>
                <a:cs typeface="Arial" pitchFamily="34" charset="0"/>
              </a:rPr>
              <a:t>Unfortunately, this </a:t>
            </a:r>
            <a:r>
              <a:rPr lang="en-US" sz="2800" dirty="0" smtClean="0">
                <a:latin typeface="Arial" pitchFamily="34" charset="0"/>
                <a:cs typeface="Arial" pitchFamily="34" charset="0"/>
              </a:rPr>
              <a:t>application was </a:t>
            </a:r>
            <a:r>
              <a:rPr lang="en-US" sz="2800" dirty="0" smtClean="0">
                <a:latin typeface="Arial" pitchFamily="34" charset="0"/>
                <a:cs typeface="Arial" pitchFamily="34" charset="0"/>
              </a:rPr>
              <a:t>unsuccessful.</a:t>
            </a:r>
            <a:endParaRPr lang="en-US" sz="2800" dirty="0" smtClean="0">
              <a:latin typeface="Arial" pitchFamily="34" charset="0"/>
              <a:cs typeface="Arial" pitchFamily="34" charset="0"/>
            </a:endParaRPr>
          </a:p>
          <a:p>
            <a:pPr lvl="0"/>
            <a:r>
              <a:rPr lang="en-US" sz="3000" dirty="0" smtClean="0">
                <a:solidFill>
                  <a:srgbClr val="FF0000"/>
                </a:solidFill>
                <a:latin typeface="Arial" pitchFamily="34" charset="0"/>
                <a:cs typeface="Arial" pitchFamily="34" charset="0"/>
              </a:rPr>
              <a:t>To develop as a club we need to broaden our base and seek opportunities to establish a juniors program, for both boys and girls, and women’s teams. For this we need a suitable oval and facilities. </a:t>
            </a:r>
          </a:p>
          <a:p>
            <a:pPr lvl="0"/>
            <a:r>
              <a:rPr lang="en-US" sz="2800" dirty="0" smtClean="0">
                <a:latin typeface="Arial" pitchFamily="34" charset="0"/>
                <a:cs typeface="Arial" pitchFamily="34" charset="0"/>
              </a:rPr>
              <a:t>We can see the opportunity with the strength of the </a:t>
            </a:r>
            <a:r>
              <a:rPr lang="en-US" sz="2800" dirty="0" err="1" smtClean="0">
                <a:latin typeface="Arial" pitchFamily="34" charset="0"/>
                <a:cs typeface="Arial" pitchFamily="34" charset="0"/>
              </a:rPr>
              <a:t>Elsternwick</a:t>
            </a:r>
            <a:r>
              <a:rPr lang="en-US" sz="2800" dirty="0" smtClean="0">
                <a:latin typeface="Arial" pitchFamily="34" charset="0"/>
                <a:cs typeface="Arial" pitchFamily="34" charset="0"/>
              </a:rPr>
              <a:t> Park based </a:t>
            </a:r>
            <a:r>
              <a:rPr lang="en-US" sz="2800" dirty="0" err="1" smtClean="0">
                <a:latin typeface="Arial" pitchFamily="34" charset="0"/>
                <a:cs typeface="Arial" pitchFamily="34" charset="0"/>
              </a:rPr>
              <a:t>Auskick</a:t>
            </a:r>
            <a:r>
              <a:rPr lang="en-US" sz="2800" dirty="0" smtClean="0">
                <a:latin typeface="Arial" pitchFamily="34" charset="0"/>
                <a:cs typeface="Arial" pitchFamily="34" charset="0"/>
              </a:rPr>
              <a:t> program. </a:t>
            </a:r>
          </a:p>
          <a:p>
            <a:endParaRPr lang="en-US" sz="2400" dirty="0"/>
          </a:p>
        </p:txBody>
      </p:sp>
      <p:sp>
        <p:nvSpPr>
          <p:cNvPr id="4" name="Slide Number Placeholder 3"/>
          <p:cNvSpPr>
            <a:spLocks noGrp="1"/>
          </p:cNvSpPr>
          <p:nvPr>
            <p:ph type="sldNum" sz="quarter" idx="12"/>
          </p:nvPr>
        </p:nvSpPr>
        <p:spPr/>
        <p:txBody>
          <a:bodyPr/>
          <a:lstStyle/>
          <a:p>
            <a:fld id="{320F65C1-8BF1-4E4D-B34D-A39E4CBB3CE7}" type="slidenum">
              <a:rPr lang="en-US" smtClean="0"/>
              <a:pPr/>
              <a:t>6</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274640"/>
            <a:ext cx="8352928" cy="850106"/>
          </a:xfrm>
        </p:spPr>
        <p:txBody>
          <a:bodyPr>
            <a:normAutofit fontScale="90000"/>
          </a:bodyPr>
          <a:lstStyle/>
          <a:p>
            <a:pPr algn="l"/>
            <a:r>
              <a:rPr lang="en-US" sz="3600" b="1" dirty="0" smtClean="0">
                <a:latin typeface="Arial" pitchFamily="34" charset="0"/>
                <a:cs typeface="Arial" pitchFamily="34" charset="0"/>
              </a:rPr>
              <a:t>REVIEW OF REDEVELOPMENT OPTIONS</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272480" y="1484789"/>
            <a:ext cx="9361040" cy="4641379"/>
          </a:xfrm>
        </p:spPr>
        <p:txBody>
          <a:bodyPr>
            <a:normAutofit/>
          </a:bodyPr>
          <a:lstStyle/>
          <a:p>
            <a:pPr marL="514350" indent="-514350">
              <a:buFont typeface="+mj-lt"/>
              <a:buAutoNum type="arabicPeriod"/>
            </a:pPr>
            <a:r>
              <a:rPr lang="en-US" b="1" dirty="0" smtClean="0">
                <a:latin typeface="Arial" pitchFamily="34" charset="0"/>
                <a:cs typeface="Arial" pitchFamily="34" charset="0"/>
              </a:rPr>
              <a:t>Open Space, Environment and Sustainability</a:t>
            </a:r>
          </a:p>
          <a:p>
            <a:pPr lvl="0"/>
            <a:r>
              <a:rPr lang="en-US" sz="2800" dirty="0" smtClean="0">
                <a:latin typeface="Arial" pitchFamily="34" charset="0"/>
                <a:cs typeface="Arial" pitchFamily="34" charset="0"/>
              </a:rPr>
              <a:t>No agreement on whether Oval No. 2 stays or goes</a:t>
            </a:r>
          </a:p>
          <a:p>
            <a:pPr lvl="0"/>
            <a:r>
              <a:rPr lang="en-US" sz="2800" dirty="0" smtClean="0">
                <a:latin typeface="Arial" pitchFamily="34" charset="0"/>
                <a:cs typeface="Arial" pitchFamily="34" charset="0"/>
              </a:rPr>
              <a:t>Landscape Architect’s plan shows Oval 2 largely ‘AS IS’</a:t>
            </a:r>
          </a:p>
          <a:p>
            <a:pPr lvl="0"/>
            <a:r>
              <a:rPr lang="en-US" dirty="0" smtClean="0">
                <a:solidFill>
                  <a:srgbClr val="FF0000"/>
                </a:solidFill>
                <a:latin typeface="Arial" pitchFamily="34" charset="0"/>
                <a:cs typeface="Arial" pitchFamily="34" charset="0"/>
              </a:rPr>
              <a:t>Given the size, condition and historical lack of investment into Oval 2, this is NOT acceptable to EAFC</a:t>
            </a:r>
          </a:p>
          <a:p>
            <a:pPr marL="514350" indent="-514350"/>
            <a:endParaRPr lang="en-US"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20F65C1-8BF1-4E4D-B34D-A39E4CBB3CE7}" type="slidenum">
              <a:rPr lang="en-US" smtClean="0"/>
              <a:pPr/>
              <a:t>7</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04664"/>
            <a:ext cx="8274124" cy="1008112"/>
          </a:xfrm>
        </p:spPr>
        <p:txBody>
          <a:bodyPr>
            <a:normAutofit fontScale="90000"/>
          </a:bodyPr>
          <a:lstStyle/>
          <a:p>
            <a:pPr algn="l"/>
            <a:r>
              <a:rPr lang="en-US" sz="3600" b="1" dirty="0" smtClean="0">
                <a:latin typeface="Arial" pitchFamily="34" charset="0"/>
                <a:cs typeface="Arial" pitchFamily="34" charset="0"/>
              </a:rPr>
              <a:t>REVIEW OF REDEVELOPMENT OPTIONS</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95300" y="1844829"/>
            <a:ext cx="8915400" cy="4281339"/>
          </a:xfrm>
        </p:spPr>
        <p:txBody>
          <a:bodyPr/>
          <a:lstStyle/>
          <a:p>
            <a:pPr marL="514350" indent="-514350">
              <a:buNone/>
            </a:pPr>
            <a:r>
              <a:rPr lang="en-US" b="1" dirty="0" smtClean="0">
                <a:latin typeface="Arial" pitchFamily="34" charset="0"/>
                <a:cs typeface="Arial" pitchFamily="34" charset="0"/>
              </a:rPr>
              <a:t>2. Play, Community and Open Space</a:t>
            </a:r>
          </a:p>
          <a:p>
            <a:pPr lvl="0"/>
            <a:r>
              <a:rPr lang="en-US" dirty="0" smtClean="0">
                <a:latin typeface="Arial" pitchFamily="34" charset="0"/>
                <a:cs typeface="Arial" pitchFamily="34" charset="0"/>
              </a:rPr>
              <a:t>Proposes a new Oval and pavilion south of Oval No. 1, plus additional sports areas in existing Oval 2</a:t>
            </a:r>
          </a:p>
          <a:p>
            <a:pPr lvl="0"/>
            <a:r>
              <a:rPr lang="en-US" dirty="0" smtClean="0">
                <a:latin typeface="Arial" pitchFamily="34" charset="0"/>
                <a:cs typeface="Arial" pitchFamily="34" charset="0"/>
              </a:rPr>
              <a:t>No golf course, rather community open space similar to Option 1</a:t>
            </a:r>
          </a:p>
          <a:p>
            <a:pPr lvl="0"/>
            <a:r>
              <a:rPr lang="en-US" sz="3600" dirty="0" smtClean="0">
                <a:solidFill>
                  <a:srgbClr val="FF0000"/>
                </a:solidFill>
                <a:latin typeface="Arial" pitchFamily="34" charset="0"/>
                <a:cs typeface="Arial" pitchFamily="34" charset="0"/>
              </a:rPr>
              <a:t>Preferred option for EAFC</a:t>
            </a:r>
          </a:p>
          <a:p>
            <a:pPr marL="514350" indent="-514350"/>
            <a:endParaRPr lang="en-US" dirty="0" smtClean="0">
              <a:latin typeface="Arial" pitchFamily="34" charset="0"/>
              <a:cs typeface="Arial" pitchFamily="34" charset="0"/>
            </a:endParaRP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20F65C1-8BF1-4E4D-B34D-A39E4CBB3CE7}" type="slidenum">
              <a:rPr lang="en-US" smtClean="0"/>
              <a:pPr/>
              <a:t>8</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8640"/>
            <a:ext cx="8202116" cy="1008112"/>
          </a:xfrm>
        </p:spPr>
        <p:txBody>
          <a:bodyPr>
            <a:normAutofit/>
          </a:bodyPr>
          <a:lstStyle/>
          <a:p>
            <a:pPr algn="l"/>
            <a:r>
              <a:rPr lang="en-US" sz="3200" b="1" dirty="0" smtClean="0">
                <a:latin typeface="Arial" pitchFamily="34" charset="0"/>
                <a:cs typeface="Arial" pitchFamily="34" charset="0"/>
              </a:rPr>
              <a:t>REVIEW OF REDEVELOPMENT OPTIONS</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95300" y="1412777"/>
            <a:ext cx="8915400" cy="4968552"/>
          </a:xfrm>
        </p:spPr>
        <p:txBody>
          <a:bodyPr>
            <a:normAutofit/>
          </a:bodyPr>
          <a:lstStyle/>
          <a:p>
            <a:pPr marL="514350" indent="-514350">
              <a:buNone/>
            </a:pPr>
            <a:r>
              <a:rPr lang="en-US" b="1" dirty="0" smtClean="0">
                <a:latin typeface="Arial" pitchFamily="34" charset="0"/>
                <a:cs typeface="Arial" pitchFamily="34" charset="0"/>
              </a:rPr>
              <a:t>3. Active Sports, Play and Community</a:t>
            </a:r>
          </a:p>
          <a:p>
            <a:pPr lvl="0"/>
            <a:r>
              <a:rPr lang="en-US" sz="3000" dirty="0" smtClean="0">
                <a:latin typeface="Arial" pitchFamily="34" charset="0"/>
                <a:cs typeface="Arial" pitchFamily="34" charset="0"/>
              </a:rPr>
              <a:t>Retains a redeveloped 9 hole Golf course </a:t>
            </a:r>
          </a:p>
          <a:p>
            <a:pPr lvl="0"/>
            <a:r>
              <a:rPr lang="en-US" sz="3000" dirty="0" smtClean="0">
                <a:latin typeface="Arial" pitchFamily="34" charset="0"/>
                <a:cs typeface="Arial" pitchFamily="34" charset="0"/>
              </a:rPr>
              <a:t>Landscape Architects plan shows a new full size oval surrounded by the golf course, BUT??? </a:t>
            </a:r>
          </a:p>
          <a:p>
            <a:pPr lvl="0"/>
            <a:r>
              <a:rPr lang="en-US" sz="3000" dirty="0" smtClean="0">
                <a:latin typeface="Arial" pitchFamily="34" charset="0"/>
                <a:cs typeface="Arial" pitchFamily="34" charset="0"/>
              </a:rPr>
              <a:t>IF a new Oval is created, seemingly OK for EAFC</a:t>
            </a:r>
          </a:p>
          <a:p>
            <a:pPr lvl="0"/>
            <a:r>
              <a:rPr lang="en-US" sz="3500" dirty="0" smtClean="0">
                <a:solidFill>
                  <a:srgbClr val="FF0000"/>
                </a:solidFill>
                <a:latin typeface="Arial" pitchFamily="34" charset="0"/>
                <a:cs typeface="Arial" pitchFamily="34" charset="0"/>
              </a:rPr>
              <a:t>BUT: is the golf course financially sustainable? What are the current lessee’s intentions? What effects might this have on timing of any redevelopment?</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20F65C1-8BF1-4E4D-B34D-A39E4CBB3CE7}" type="slidenum">
              <a:rPr lang="en-US" smtClean="0"/>
              <a:pPr/>
              <a:t>9</a:t>
            </a:fld>
            <a:endParaRPr lang="en-US"/>
          </a:p>
        </p:txBody>
      </p:sp>
      <p:pic>
        <p:nvPicPr>
          <p:cNvPr id="5" name="Picture 4"/>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896350" y="0"/>
            <a:ext cx="1009650" cy="98107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TotalTime>
  <Words>1351</Words>
  <Application>Microsoft Office PowerPoint</Application>
  <PresentationFormat>A4 Paper (210x297 mm)</PresentationFormat>
  <Paragraphs>92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Bayside City Council Elsternwick Park (North) Redevelopment Deliberative Panel</vt:lpstr>
      <vt:lpstr>ELSTERNWICK PARK:  PAST, PRESENT AND FUTURE</vt:lpstr>
      <vt:lpstr> WHO IS THE ELSTERNWICK AMATEUR FOOTBALL CLUB </vt:lpstr>
      <vt:lpstr>EAFC LINKS TO ELSTERNWICK PARK</vt:lpstr>
      <vt:lpstr>EAFC LINKS TO THE COMMUNITY</vt:lpstr>
      <vt:lpstr>EAFC LINKS TO THE COMMUNITY cont.</vt:lpstr>
      <vt:lpstr>REVIEW OF REDEVELOPMENT OPTIONS</vt:lpstr>
      <vt:lpstr>REVIEW OF REDEVELOPMENT OPTIONS</vt:lpstr>
      <vt:lpstr>REVIEW OF REDEVELOPMENT OPTIONS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Bayside City Council Elsternwick Park (North) Redevelopment Deliberative Panel</dc:title>
  <dc:creator>Allan Ramsay</dc:creator>
  <cp:lastModifiedBy>Allan Ramsay</cp:lastModifiedBy>
  <cp:revision>54</cp:revision>
  <dcterms:created xsi:type="dcterms:W3CDTF">2016-10-28T05:09:27Z</dcterms:created>
  <dcterms:modified xsi:type="dcterms:W3CDTF">2016-11-02T00:30:22Z</dcterms:modified>
</cp:coreProperties>
</file>